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70" r:id="rId10"/>
    <p:sldId id="264" r:id="rId11"/>
    <p:sldId id="271" r:id="rId12"/>
    <p:sldId id="265" r:id="rId13"/>
    <p:sldId id="266" r:id="rId14"/>
    <p:sldId id="267" r:id="rId15"/>
    <p:sldId id="268" r:id="rId16"/>
    <p:sldId id="269" r:id="rId17"/>
  </p:sldIdLst>
  <p:sldSz cx="18288000" cy="10287000"/>
  <p:notesSz cx="6858000" cy="9144000"/>
  <p:embeddedFontLst>
    <p:embeddedFont>
      <p:font typeface="Cascadia Code SemiBold" panose="020B0609020000020004" pitchFamily="49" charset="0"/>
      <p:bold r:id="rId18"/>
      <p:boldItalic r:id="rId19"/>
    </p:embeddedFont>
    <p:embeddedFont>
      <p:font typeface="Computer Says No"/>
      <p:regular r:id="rId20"/>
    </p:embeddedFont>
    <p:embeddedFont>
      <p:font typeface="Copperplate Gothic Light" panose="020E0507020206020404" pitchFamily="34" charset="0"/>
      <p:regular r:id="rId21"/>
    </p:embeddedFont>
    <p:embeddedFont>
      <p:font typeface="Poppins" panose="00000500000000000000" pitchFamily="2" charset="0"/>
      <p:regular r:id="rId22"/>
      <p:bold r:id="rId23"/>
    </p:embeddedFont>
    <p:embeddedFont>
      <p:font typeface="Poppins Light" panose="00000400000000000000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73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sv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sv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9415" y="-647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90564" y="876300"/>
            <a:ext cx="5638185" cy="8925681"/>
          </a:xfrm>
          <a:custGeom>
            <a:avLst/>
            <a:gdLst/>
            <a:ahLst/>
            <a:cxnLst/>
            <a:rect l="l" t="t" r="r" b="b"/>
            <a:pathLst>
              <a:path w="5638185" h="8925681">
                <a:moveTo>
                  <a:pt x="0" y="0"/>
                </a:moveTo>
                <a:lnTo>
                  <a:pt x="5638185" y="0"/>
                </a:lnTo>
                <a:lnTo>
                  <a:pt x="5638185" y="8925682"/>
                </a:lnTo>
                <a:lnTo>
                  <a:pt x="0" y="8925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44590" y="1404706"/>
            <a:ext cx="9871303" cy="530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24"/>
              </a:lnSpc>
            </a:pPr>
            <a:r>
              <a:rPr lang="en-US" sz="8800" b="1" dirty="0">
                <a:solidFill>
                  <a:srgbClr val="6866E1"/>
                </a:solidFill>
                <a:latin typeface="Copperplate Gothic Light" panose="020E0507020206020404" pitchFamily="34" charset="0"/>
                <a:ea typeface="Computer Says No"/>
                <a:cs typeface="Computer Says No"/>
                <a:sym typeface="Computer Says No"/>
              </a:rPr>
              <a:t>PROYECTO </a:t>
            </a:r>
          </a:p>
          <a:p>
            <a:pPr algn="ctr">
              <a:lnSpc>
                <a:spcPts val="14324"/>
              </a:lnSpc>
            </a:pPr>
            <a:r>
              <a:rPr lang="en-US" sz="8800" b="1" dirty="0">
                <a:solidFill>
                  <a:srgbClr val="6866E1"/>
                </a:solidFill>
                <a:latin typeface="Copperplate Gothic Light" panose="020E0507020206020404" pitchFamily="34" charset="0"/>
                <a:ea typeface="Computer Says No"/>
                <a:cs typeface="Computer Says No"/>
                <a:sym typeface="Computer Says No"/>
              </a:rPr>
              <a:t>SANTANDER MÁGICO</a:t>
            </a:r>
          </a:p>
        </p:txBody>
      </p:sp>
      <p:sp>
        <p:nvSpPr>
          <p:cNvPr id="8" name="Freeform 8"/>
          <p:cNvSpPr/>
          <p:nvPr/>
        </p:nvSpPr>
        <p:spPr>
          <a:xfrm>
            <a:off x="-649612" y="876300"/>
            <a:ext cx="3417726" cy="1492682"/>
          </a:xfrm>
          <a:custGeom>
            <a:avLst/>
            <a:gdLst/>
            <a:ahLst/>
            <a:cxnLst/>
            <a:rect l="l" t="t" r="r" b="b"/>
            <a:pathLst>
              <a:path w="3417726" h="1492682">
                <a:moveTo>
                  <a:pt x="0" y="0"/>
                </a:moveTo>
                <a:lnTo>
                  <a:pt x="3417726" y="0"/>
                </a:lnTo>
                <a:lnTo>
                  <a:pt x="3417726" y="1492682"/>
                </a:lnTo>
                <a:lnTo>
                  <a:pt x="0" y="14926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772214" y="1697862"/>
            <a:ext cx="5190513" cy="1078227"/>
            <a:chOff x="0" y="-104775"/>
            <a:chExt cx="1367049" cy="283978"/>
          </a:xfrm>
        </p:grpSpPr>
        <p:sp>
          <p:nvSpPr>
            <p:cNvPr id="6" name="Freeform 6"/>
            <p:cNvSpPr/>
            <p:nvPr/>
          </p:nvSpPr>
          <p:spPr>
            <a:xfrm>
              <a:off x="8868" y="-40128"/>
              <a:ext cx="1358181" cy="179203"/>
            </a:xfrm>
            <a:custGeom>
              <a:avLst/>
              <a:gdLst/>
              <a:ahLst/>
              <a:cxnLst/>
              <a:rect l="l" t="t" r="r" b="b"/>
              <a:pathLst>
                <a:path w="1358181" h="179203">
                  <a:moveTo>
                    <a:pt x="0" y="0"/>
                  </a:moveTo>
                  <a:lnTo>
                    <a:pt x="1358181" y="0"/>
                  </a:lnTo>
                  <a:lnTo>
                    <a:pt x="1358181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1358181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CULTURA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72214" y="2861814"/>
            <a:ext cx="7845789" cy="3131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5073" lvl="1" indent="-287537" algn="l">
              <a:lnSpc>
                <a:spcPts val="4315"/>
              </a:lnSpc>
              <a:buFont typeface="Arial"/>
              <a:buChar char="•"/>
            </a:pPr>
            <a:r>
              <a:rPr lang="en-US" sz="2663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</a:t>
            </a:r>
            <a:r>
              <a:rPr lang="en-US" sz="2663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Ecoparque</a:t>
            </a:r>
            <a:r>
              <a:rPr lang="en-US" sz="2663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Cerro del </a:t>
            </a:r>
            <a:r>
              <a:rPr lang="en-US" sz="2663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Santísimo</a:t>
            </a:r>
            <a:endParaRPr lang="en-US" sz="2663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575073" lvl="1" indent="-287537" algn="l">
              <a:lnSpc>
                <a:spcPts val="4315"/>
              </a:lnSpc>
              <a:buFont typeface="Arial"/>
              <a:buChar char="•"/>
            </a:pPr>
            <a:r>
              <a:rPr lang="en-US" sz="2663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-Parque Nacional del </a:t>
            </a:r>
            <a:r>
              <a:rPr lang="en-US" sz="2663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Chicamocha</a:t>
            </a:r>
            <a:endParaRPr lang="en-US" sz="2663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575073" lvl="1" indent="-287537" algn="l">
              <a:lnSpc>
                <a:spcPts val="4315"/>
              </a:lnSpc>
              <a:buFont typeface="Arial"/>
              <a:buChar char="•"/>
            </a:pPr>
            <a:r>
              <a:rPr lang="en-US" sz="2663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-Festival de la </a:t>
            </a:r>
            <a:r>
              <a:rPr lang="en-US" sz="2663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Guavina</a:t>
            </a:r>
            <a:r>
              <a:rPr lang="en-US" sz="2663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y </a:t>
            </a:r>
            <a:r>
              <a:rPr lang="en-US" sz="2663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el</a:t>
            </a:r>
            <a:r>
              <a:rPr lang="en-US" sz="2663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tiple </a:t>
            </a:r>
            <a:r>
              <a:rPr lang="en-US" sz="2663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</a:t>
            </a:r>
            <a:r>
              <a:rPr lang="en-US" sz="2663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Vélez</a:t>
            </a:r>
          </a:p>
          <a:p>
            <a:pPr marL="575073" lvl="1" indent="-287537" algn="l">
              <a:lnSpc>
                <a:spcPts val="4315"/>
              </a:lnSpc>
              <a:buFont typeface="Arial"/>
              <a:buChar char="•"/>
            </a:pPr>
            <a:r>
              <a:rPr lang="en-US" sz="2663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-Festival de la palabra dulce </a:t>
            </a:r>
            <a:r>
              <a:rPr lang="en-US" sz="2663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</a:t>
            </a:r>
            <a:r>
              <a:rPr lang="en-US" sz="2663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63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Güepsa</a:t>
            </a:r>
            <a:endParaRPr lang="en-US" sz="2663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575073" lvl="1" indent="-287537" algn="l">
              <a:lnSpc>
                <a:spcPts val="4315"/>
              </a:lnSpc>
              <a:buFont typeface="Arial"/>
              <a:buChar char="•"/>
            </a:pPr>
            <a:r>
              <a:rPr lang="en-US" sz="2663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-Festival del </a:t>
            </a:r>
            <a:r>
              <a:rPr lang="en-US" sz="2663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rio</a:t>
            </a:r>
            <a:r>
              <a:rPr lang="en-US" sz="2663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Suárez </a:t>
            </a:r>
            <a:r>
              <a:rPr lang="en-US" sz="2663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</a:t>
            </a:r>
            <a:r>
              <a:rPr lang="en-US" sz="2663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Barbosa</a:t>
            </a:r>
          </a:p>
          <a:p>
            <a:pPr algn="l">
              <a:lnSpc>
                <a:spcPts val="2903"/>
              </a:lnSpc>
            </a:pPr>
            <a:endParaRPr lang="en-US" sz="2663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48719" y="1076919"/>
            <a:ext cx="9567081" cy="573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43"/>
              </a:lnSpc>
            </a:pPr>
            <a:r>
              <a:rPr lang="en-US" sz="3388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D. BOCETO Y WIREFRAME - ATRACCIONES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2548716" y="1650666"/>
            <a:ext cx="8652684" cy="5457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A249CC-2B78-4738-60F8-4EE78567F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5F8DB98-C23E-22D7-642A-04946D9989CA}"/>
              </a:ext>
            </a:extLst>
          </p:cNvPr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0A3CDB7-3E3B-2380-143A-C8F9DC84C269}"/>
              </a:ext>
            </a:extLst>
          </p:cNvPr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8B2650B-52A1-2080-FB2A-835F937B9251}"/>
              </a:ext>
            </a:extLst>
          </p:cNvPr>
          <p:cNvSpPr txBox="1"/>
          <p:nvPr/>
        </p:nvSpPr>
        <p:spPr>
          <a:xfrm>
            <a:off x="2548719" y="1076919"/>
            <a:ext cx="8043081" cy="573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43"/>
              </a:lnSpc>
            </a:pPr>
            <a:r>
              <a:rPr lang="en-US" sz="3388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D. BOCETO Y WIREFRAME - NOSOTROS</a:t>
            </a: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B6849266-07D5-5117-AC81-B1E8835997D6}"/>
              </a:ext>
            </a:extLst>
          </p:cNvPr>
          <p:cNvSpPr/>
          <p:nvPr/>
        </p:nvSpPr>
        <p:spPr>
          <a:xfrm flipV="1">
            <a:off x="2411766" y="1650666"/>
            <a:ext cx="8043080" cy="5457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9">
            <a:extLst>
              <a:ext uri="{FF2B5EF4-FFF2-40B4-BE49-F238E27FC236}">
                <a16:creationId xmlns:a16="http://schemas.microsoft.com/office/drawing/2014/main" id="{679C2545-205D-3955-42B6-8A1362DF211F}"/>
              </a:ext>
            </a:extLst>
          </p:cNvPr>
          <p:cNvGrpSpPr/>
          <p:nvPr/>
        </p:nvGrpSpPr>
        <p:grpSpPr>
          <a:xfrm>
            <a:off x="9387568" y="3417975"/>
            <a:ext cx="3490232" cy="887325"/>
            <a:chOff x="0" y="0"/>
            <a:chExt cx="1358181" cy="179203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5E433BE2-917E-7DBE-36B9-EA6C28E2C4BC}"/>
                </a:ext>
              </a:extLst>
            </p:cNvPr>
            <p:cNvSpPr/>
            <p:nvPr/>
          </p:nvSpPr>
          <p:spPr>
            <a:xfrm>
              <a:off x="0" y="0"/>
              <a:ext cx="1358181" cy="179203"/>
            </a:xfrm>
            <a:custGeom>
              <a:avLst/>
              <a:gdLst/>
              <a:ahLst/>
              <a:cxnLst/>
              <a:rect l="l" t="t" r="r" b="b"/>
              <a:pathLst>
                <a:path w="1358181" h="179203">
                  <a:moveTo>
                    <a:pt x="0" y="0"/>
                  </a:moveTo>
                  <a:lnTo>
                    <a:pt x="1358181" y="0"/>
                  </a:lnTo>
                  <a:lnTo>
                    <a:pt x="1358181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07519D5F-224D-ACFB-5F60-5A0BE4E20C68}"/>
                </a:ext>
              </a:extLst>
            </p:cNvPr>
            <p:cNvSpPr txBox="1"/>
            <p:nvPr/>
          </p:nvSpPr>
          <p:spPr>
            <a:xfrm>
              <a:off x="0" y="-104775"/>
              <a:ext cx="1358181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endParaRPr lang="en-US" sz="2288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MISIÓN Y VISIÓN</a:t>
              </a:r>
            </a:p>
          </p:txBody>
        </p:sp>
      </p:grpSp>
      <p:sp>
        <p:nvSpPr>
          <p:cNvPr id="14" name="TextBox 12">
            <a:extLst>
              <a:ext uri="{FF2B5EF4-FFF2-40B4-BE49-F238E27FC236}">
                <a16:creationId xmlns:a16="http://schemas.microsoft.com/office/drawing/2014/main" id="{A5F9C521-6738-3E8A-50E8-EBF95CC28646}"/>
              </a:ext>
            </a:extLst>
          </p:cNvPr>
          <p:cNvSpPr txBox="1"/>
          <p:nvPr/>
        </p:nvSpPr>
        <p:spPr>
          <a:xfrm>
            <a:off x="9144000" y="4750978"/>
            <a:ext cx="4158490" cy="2695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94083" lvl="1" indent="-297042" algn="l">
              <a:lnSpc>
                <a:spcPts val="4457"/>
              </a:lnSpc>
              <a:buFont typeface="Arial"/>
              <a:buChar char="•"/>
            </a:pPr>
            <a:r>
              <a:rPr lang="en-US" sz="27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Menu</a:t>
            </a:r>
          </a:p>
          <a:p>
            <a:pPr marL="594083" lvl="1" indent="-297042" algn="l">
              <a:lnSpc>
                <a:spcPts val="4457"/>
              </a:lnSpc>
              <a:buFont typeface="Arial"/>
              <a:buChar char="•"/>
            </a:pPr>
            <a:r>
              <a:rPr lang="en-US" sz="27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Misión</a:t>
            </a:r>
          </a:p>
          <a:p>
            <a:pPr marL="594083" lvl="1" indent="-297042" algn="l">
              <a:lnSpc>
                <a:spcPts val="4457"/>
              </a:lnSpc>
              <a:buFont typeface="Arial"/>
              <a:buChar char="•"/>
            </a:pPr>
            <a:r>
              <a:rPr lang="en-US" sz="27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Visión</a:t>
            </a:r>
          </a:p>
          <a:p>
            <a:pPr marL="297041" lvl="1" algn="l">
              <a:lnSpc>
                <a:spcPts val="4457"/>
              </a:lnSpc>
            </a:pPr>
            <a:endParaRPr lang="en-US" sz="2751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2999"/>
              </a:lnSpc>
            </a:pPr>
            <a:endParaRPr lang="en-US" sz="2751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9837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35659" y="4521389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31892" y="987239"/>
            <a:ext cx="5297006" cy="1018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44"/>
              </a:lnSpc>
              <a:spcBef>
                <a:spcPct val="0"/>
              </a:spcBef>
            </a:pPr>
            <a:r>
              <a:rPr lang="en-US" sz="9922" b="1" dirty="0">
                <a:solidFill>
                  <a:srgbClr val="6866E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Computer Says No"/>
              </a:rPr>
              <a:t>BOCETO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68A711-D5C9-88B3-9FBF-C15BAB547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395" y="2372201"/>
            <a:ext cx="4773504" cy="641815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1FD2DBD-859E-62B4-0DD0-466321F73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672" y="3695700"/>
            <a:ext cx="621030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35659" y="4521389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36170" y="1525564"/>
            <a:ext cx="4254440" cy="101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44"/>
              </a:lnSpc>
              <a:spcBef>
                <a:spcPct val="0"/>
              </a:spcBef>
            </a:pPr>
            <a:r>
              <a:rPr lang="en-US" sz="9922" b="1" dirty="0">
                <a:solidFill>
                  <a:srgbClr val="6866E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Computer Says No"/>
              </a:rPr>
              <a:t>LOGO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D52E704-E394-D875-29BC-7E6CBE94F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09900"/>
            <a:ext cx="5667375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944778" y="5178784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86251" y="254693"/>
            <a:ext cx="12860655" cy="2727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586"/>
              </a:lnSpc>
              <a:spcBef>
                <a:spcPct val="0"/>
              </a:spcBef>
            </a:pPr>
            <a:r>
              <a:rPr lang="en-US" sz="103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Computer Says No"/>
              </a:rPr>
              <a:t>DESAFIOS ENFRENTADOS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33300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50759" y="6386644"/>
            <a:ext cx="3871865" cy="1515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39"/>
              </a:lnSpc>
            </a:pPr>
            <a:r>
              <a:rPr lang="en-US" sz="150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CREAR UNA PAGINA WEB A PARTIR DE LAS CONCLUSIONES DEL GRUPO ES UN GRAN DESAFIO Y BASANDONOS EN LAS ENSEÑANZAS DEL CURSO. </a:t>
            </a:r>
          </a:p>
          <a:p>
            <a:pPr algn="just">
              <a:lnSpc>
                <a:spcPts val="2439"/>
              </a:lnSpc>
            </a:pPr>
            <a:endParaRPr lang="en-US" sz="1505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37434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4252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63910" y="6302306"/>
            <a:ext cx="3037045" cy="2129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39"/>
              </a:lnSpc>
            </a:pPr>
            <a:r>
              <a:rPr lang="en-US" sz="150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EXPLORAR UN TEMA QUE NO REALIZAMOS A DIARIO, PERO QUE CONSIDERAMOS ES IMPORTANTE PARA EL DESARROLLO DE NUESTRO DEPARTAMENTO.  </a:t>
            </a:r>
          </a:p>
          <a:p>
            <a:pPr algn="just">
              <a:lnSpc>
                <a:spcPts val="2439"/>
              </a:lnSpc>
            </a:pPr>
            <a:endParaRPr lang="en-US" sz="1505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just">
              <a:lnSpc>
                <a:spcPts val="2439"/>
              </a:lnSpc>
            </a:pPr>
            <a:endParaRPr lang="en-US" sz="1505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703021" y="6302306"/>
            <a:ext cx="3037045" cy="182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39"/>
              </a:lnSpc>
            </a:pPr>
            <a:r>
              <a:rPr lang="en-US" sz="150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DISEÑAR LA PÁGINA ES UN DESAFIO, PORQUE DEBES TENER EN CUENTA ARMONIA DE COLORES Y OTROS ASPECTOS EN LOS QUE QUIZÁS NO SOMOS TAN EXPERTOS.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9703819" y="5321224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59866" y="413608"/>
            <a:ext cx="14744828" cy="287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86"/>
              </a:lnSpc>
              <a:spcBef>
                <a:spcPct val="0"/>
              </a:spcBef>
            </a:pPr>
            <a:r>
              <a:rPr lang="en-US" sz="9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Computer Says No"/>
              </a:rPr>
              <a:t>MEJORAS FUTURAS POSIBLES</a:t>
            </a:r>
            <a:r>
              <a:rPr lang="en-US" sz="14703" dirty="0">
                <a:solidFill>
                  <a:srgbClr val="6866E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Computer Says No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33300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59776" y="6353562"/>
            <a:ext cx="3037045" cy="1208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Seguir</a:t>
            </a:r>
            <a:r>
              <a:rPr lang="en-US" sz="150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trabajando</a:t>
            </a:r>
            <a:r>
              <a:rPr lang="en-US" sz="150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</a:t>
            </a:r>
            <a:r>
              <a:rPr lang="en-US" sz="150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el</a:t>
            </a:r>
            <a:r>
              <a:rPr lang="en-US" sz="150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aspect visual de la </a:t>
            </a:r>
            <a:r>
              <a:rPr lang="en-US" sz="1505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pagina</a:t>
            </a:r>
            <a:r>
              <a:rPr lang="en-US" sz="150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y </a:t>
            </a:r>
            <a:r>
              <a:rPr lang="en-US" sz="1505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agregar</a:t>
            </a:r>
            <a:r>
              <a:rPr lang="en-US" sz="150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más</a:t>
            </a:r>
            <a:r>
              <a:rPr lang="en-US" sz="150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opciones</a:t>
            </a:r>
            <a:r>
              <a:rPr lang="en-US" sz="150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s-CO" sz="150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interactivas</a:t>
            </a:r>
            <a:r>
              <a:rPr lang="en-US" sz="150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dentro</a:t>
            </a:r>
            <a:r>
              <a:rPr lang="en-US" sz="150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 la </a:t>
            </a:r>
            <a:r>
              <a:rPr lang="en-US" sz="1505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misma</a:t>
            </a:r>
            <a:r>
              <a:rPr lang="en-US" sz="150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37434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4252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63909" y="6498066"/>
            <a:ext cx="3037045" cy="910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BUSCAR EMPRESAS DE TURISMO Y OFERTAR MEJORES PLANES DE TURISMO.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03021" y="6428360"/>
            <a:ext cx="3037045" cy="910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IMPULSAR A EMPRESAS PEQUEÑAS A TRAVÉS DE LA PÁGINA, GENERANDO MEJOR MARKETING.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699791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2895600" y="807171"/>
            <a:ext cx="14901949" cy="5548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88"/>
              </a:lnSpc>
            </a:pPr>
            <a:endParaRPr dirty="0"/>
          </a:p>
          <a:p>
            <a:pPr algn="ctr">
              <a:lnSpc>
                <a:spcPts val="14588"/>
              </a:lnSpc>
            </a:pPr>
            <a:r>
              <a:rPr lang="en-US" sz="9800" b="1" dirty="0">
                <a:solidFill>
                  <a:srgbClr val="6866E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Computer Says No"/>
              </a:rPr>
              <a:t>MUCHAS </a:t>
            </a:r>
          </a:p>
          <a:p>
            <a:pPr marL="0" lvl="0" indent="0" algn="ctr">
              <a:lnSpc>
                <a:spcPts val="14588"/>
              </a:lnSpc>
              <a:spcBef>
                <a:spcPct val="0"/>
              </a:spcBef>
            </a:pPr>
            <a:r>
              <a:rPr lang="en-US" sz="9800" b="1" dirty="0">
                <a:solidFill>
                  <a:srgbClr val="6866E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Computer Says No"/>
              </a:rPr>
              <a:t>GRACIAS!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7526000" y="571500"/>
            <a:ext cx="0" cy="82296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925219" y="5440378"/>
            <a:ext cx="6334081" cy="5420293"/>
          </a:xfrm>
          <a:custGeom>
            <a:avLst/>
            <a:gdLst/>
            <a:ahLst/>
            <a:cxnLst/>
            <a:rect l="l" t="t" r="r" b="b"/>
            <a:pathLst>
              <a:path w="6334081" h="5420293">
                <a:moveTo>
                  <a:pt x="0" y="0"/>
                </a:moveTo>
                <a:lnTo>
                  <a:pt x="6334081" y="0"/>
                </a:lnTo>
                <a:lnTo>
                  <a:pt x="6334081" y="5420293"/>
                </a:lnTo>
                <a:lnTo>
                  <a:pt x="0" y="5420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38400" y="2035660"/>
            <a:ext cx="16344900" cy="1689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450"/>
              </a:lnSpc>
              <a:spcBef>
                <a:spcPct val="0"/>
              </a:spcBef>
            </a:pPr>
            <a:r>
              <a:rPr lang="en-US" sz="14400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INTEGRANTES</a:t>
            </a:r>
            <a:endParaRPr lang="en-US" sz="12000" dirty="0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208037" y="4428881"/>
            <a:ext cx="6717182" cy="165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JORGE RIVERA.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JEIDI SÁNCHEZ.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JEISON GUZMAN.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07851" y="1222001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38200" y="1896260"/>
            <a:ext cx="7242648" cy="150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FASE 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2863" y="3597233"/>
            <a:ext cx="6920791" cy="618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3"/>
              </a:lnSpc>
            </a:pPr>
            <a:r>
              <a:rPr lang="en-US" sz="3388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A. SECTOR Y TEMA DEL PROYECTO.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78716" y="4276876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38200" y="5155019"/>
            <a:ext cx="12458486" cy="2856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932" lvl="1" indent="-346466" algn="l">
              <a:lnSpc>
                <a:spcPts val="4493"/>
              </a:lnSpc>
              <a:buFont typeface="Arial"/>
              <a:buChar char="•"/>
            </a:pP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SECTOR: Turismo.</a:t>
            </a:r>
          </a:p>
          <a:p>
            <a:pPr marL="346466" lvl="1" algn="l">
              <a:lnSpc>
                <a:spcPts val="4493"/>
              </a:lnSpc>
            </a:pPr>
            <a:endParaRPr lang="en-US" sz="3209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692932" lvl="1" indent="-346466" algn="l">
              <a:lnSpc>
                <a:spcPts val="4493"/>
              </a:lnSpc>
              <a:buFont typeface="Arial"/>
              <a:buChar char="•"/>
            </a:pP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TEMA: Página web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diseñada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para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promover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lugares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turísticos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dentro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del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departamento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 Santander.</a:t>
            </a:r>
          </a:p>
          <a:p>
            <a:pPr algn="l">
              <a:lnSpc>
                <a:spcPts val="4493"/>
              </a:lnSpc>
            </a:pPr>
            <a:endParaRPr lang="en-US" sz="3209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73187" y="0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76400" y="1717417"/>
            <a:ext cx="6920791" cy="618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3"/>
              </a:lnSpc>
            </a:pPr>
            <a:r>
              <a:rPr lang="en-US" sz="3388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B. ALCANCE DEL PROYECTO.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274531" y="2353043"/>
            <a:ext cx="6241909" cy="3765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 dirty="0"/>
          </a:p>
        </p:txBody>
      </p:sp>
      <p:sp>
        <p:nvSpPr>
          <p:cNvPr id="6" name="TextBox 6"/>
          <p:cNvSpPr txBox="1"/>
          <p:nvPr/>
        </p:nvSpPr>
        <p:spPr>
          <a:xfrm>
            <a:off x="685800" y="3257709"/>
            <a:ext cx="12458486" cy="4587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932" lvl="1" indent="-346466" algn="just">
              <a:lnSpc>
                <a:spcPts val="4493"/>
              </a:lnSpc>
              <a:buFont typeface="Arial"/>
              <a:buChar char="•"/>
            </a:pPr>
            <a:r>
              <a:rPr lang="en-US" sz="3209" b="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Header: </a:t>
            </a:r>
            <a:r>
              <a:rPr lang="en-US" sz="2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Santander </a:t>
            </a:r>
            <a:r>
              <a:rPr lang="en-US" sz="28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Mágico</a:t>
            </a:r>
            <a:r>
              <a:rPr lang="en-US" sz="2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(</a:t>
            </a:r>
            <a:r>
              <a:rPr lang="en-US" sz="28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título</a:t>
            </a:r>
            <a:r>
              <a:rPr lang="en-US" sz="2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) / Bandera de Santander (logo) / Pueblos, </a:t>
            </a:r>
            <a:r>
              <a:rPr lang="en-US" sz="28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cuevas</a:t>
            </a:r>
            <a:r>
              <a:rPr lang="en-US" sz="2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museos</a:t>
            </a:r>
            <a:r>
              <a:rPr lang="en-US" sz="2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cultura</a:t>
            </a:r>
            <a:r>
              <a:rPr lang="en-US" sz="2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(</a:t>
            </a:r>
            <a:r>
              <a:rPr lang="en-US" sz="28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menú</a:t>
            </a:r>
            <a:r>
              <a:rPr lang="en-US" sz="2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navegación</a:t>
            </a:r>
            <a:r>
              <a:rPr lang="en-US" sz="2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).</a:t>
            </a:r>
          </a:p>
          <a:p>
            <a:pPr algn="l">
              <a:lnSpc>
                <a:spcPts val="4493"/>
              </a:lnSpc>
            </a:pPr>
            <a:endParaRPr lang="en-US" sz="3209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692932" lvl="1" indent="-346466" algn="just">
              <a:lnSpc>
                <a:spcPts val="4493"/>
              </a:lnSpc>
              <a:buFont typeface="Arial"/>
              <a:buChar char="•"/>
            </a:pPr>
            <a:r>
              <a:rPr lang="en-US" sz="3209" b="1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TMain</a:t>
            </a:r>
            <a:r>
              <a:rPr lang="en-US" sz="3209" b="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</a:t>
            </a:r>
            <a:r>
              <a:rPr lang="en-US" sz="2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Va </a:t>
            </a:r>
            <a:r>
              <a:rPr lang="en-US" sz="28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todo</a:t>
            </a:r>
            <a:r>
              <a:rPr lang="en-US" sz="2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el</a:t>
            </a:r>
            <a:r>
              <a:rPr lang="en-US" sz="2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desglose</a:t>
            </a:r>
            <a:r>
              <a:rPr lang="en-US" sz="2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con </a:t>
            </a:r>
            <a:r>
              <a:rPr lang="en-US" sz="28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respecto</a:t>
            </a:r>
            <a:r>
              <a:rPr lang="en-US" sz="2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a </a:t>
            </a:r>
            <a:r>
              <a:rPr lang="en-US" sz="28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nombres</a:t>
            </a:r>
            <a:r>
              <a:rPr lang="en-US" sz="2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ubicación</a:t>
            </a:r>
            <a:r>
              <a:rPr lang="en-US" sz="2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imágenes</a:t>
            </a:r>
            <a:r>
              <a:rPr lang="en-US" sz="2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información</a:t>
            </a:r>
            <a:r>
              <a:rPr lang="en-US" sz="2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relevante</a:t>
            </a:r>
            <a:r>
              <a:rPr lang="en-US" sz="2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etc.</a:t>
            </a:r>
          </a:p>
          <a:p>
            <a:pPr algn="just">
              <a:lnSpc>
                <a:spcPts val="4493"/>
              </a:lnSpc>
            </a:pPr>
            <a:endParaRPr lang="en-US" sz="3209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692932" lvl="1" indent="-346466" algn="just">
              <a:lnSpc>
                <a:spcPts val="4493"/>
              </a:lnSpc>
              <a:buFont typeface="Arial"/>
              <a:buChar char="•"/>
            </a:pPr>
            <a:r>
              <a:rPr lang="en-US" sz="3209" b="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Footer: </a:t>
            </a:r>
            <a:r>
              <a:rPr lang="en-US" sz="28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Información</a:t>
            </a:r>
            <a:r>
              <a:rPr lang="en-US" sz="2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general del Proyecto.</a:t>
            </a:r>
          </a:p>
          <a:p>
            <a:pPr algn="l">
              <a:lnSpc>
                <a:spcPts val="4493"/>
              </a:lnSpc>
            </a:pPr>
            <a:endParaRPr lang="en-US" sz="3209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6551" y="1742882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384861" y="351358"/>
            <a:ext cx="6920791" cy="618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3"/>
              </a:lnSpc>
            </a:pPr>
            <a:r>
              <a:rPr lang="en-US" sz="33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C. ROLES Y RESPONSABILIDADES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6384861" y="1068173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76863" y="1562100"/>
            <a:ext cx="16134273" cy="805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932" lvl="1" indent="-346466" algn="just">
              <a:lnSpc>
                <a:spcPts val="4493"/>
              </a:lnSpc>
              <a:buFont typeface="Arial"/>
              <a:buChar char="•"/>
            </a:pPr>
            <a:r>
              <a:rPr lang="en-US" sz="3209" b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Líder</a:t>
            </a:r>
            <a:r>
              <a:rPr lang="en-US" sz="3209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320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Jorge Rivera (</a:t>
            </a:r>
            <a:r>
              <a:rPr lang="en-US" sz="320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Encargado</a:t>
            </a:r>
            <a:r>
              <a:rPr lang="en-US" sz="320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320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coordinar</a:t>
            </a:r>
            <a:r>
              <a:rPr lang="en-US" sz="320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320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creación</a:t>
            </a:r>
            <a:r>
              <a:rPr lang="en-US" sz="320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la </a:t>
            </a:r>
            <a:r>
              <a:rPr lang="en-US" sz="320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página</a:t>
            </a:r>
            <a:r>
              <a:rPr lang="en-US" sz="320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 </a:t>
            </a:r>
            <a:r>
              <a:rPr lang="en-US" sz="320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</a:t>
            </a:r>
            <a:r>
              <a:rPr lang="en-US" sz="320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equipo</a:t>
            </a:r>
            <a:r>
              <a:rPr lang="en-US" sz="320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320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trabajo</a:t>
            </a:r>
            <a:r>
              <a:rPr lang="en-US" sz="320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para </a:t>
            </a:r>
            <a:r>
              <a:rPr lang="en-US" sz="320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320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desarrollo</a:t>
            </a:r>
            <a:r>
              <a:rPr lang="en-US" sz="320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Santander </a:t>
            </a:r>
            <a:r>
              <a:rPr lang="en-US" sz="320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Mágico</a:t>
            </a:r>
            <a:r>
              <a:rPr lang="en-US" sz="320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.)</a:t>
            </a:r>
          </a:p>
          <a:p>
            <a:pPr algn="l">
              <a:lnSpc>
                <a:spcPts val="4493"/>
              </a:lnSpc>
            </a:pPr>
            <a:endParaRPr lang="en-US" sz="320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92932" lvl="1" indent="-346466" algn="just">
              <a:lnSpc>
                <a:spcPts val="4493"/>
              </a:lnSpc>
              <a:buFont typeface="Arial"/>
              <a:buChar char="•"/>
            </a:pPr>
            <a:r>
              <a:rPr lang="en-US" sz="3209" b="1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Diseñadora</a:t>
            </a:r>
            <a:r>
              <a:rPr lang="en-US" sz="3209" b="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Jeidi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Sánchez (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Encargada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diseñar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la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estética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 la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página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web Santander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Mágico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resaltando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su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turismo y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cultura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con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énfasis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la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personalización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adecuada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para la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página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.)</a:t>
            </a:r>
          </a:p>
          <a:p>
            <a:pPr algn="just">
              <a:lnSpc>
                <a:spcPts val="4493"/>
              </a:lnSpc>
            </a:pPr>
            <a:endParaRPr lang="en-US" sz="3209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692932" lvl="1" indent="-346466" algn="just">
              <a:lnSpc>
                <a:spcPts val="4493"/>
              </a:lnSpc>
              <a:buFont typeface="Arial"/>
              <a:buChar char="•"/>
            </a:pPr>
            <a:r>
              <a:rPr lang="en-US" sz="3209" b="1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Desarrolladores</a:t>
            </a:r>
            <a:r>
              <a:rPr lang="en-US" sz="3209" b="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Jeison Guzman (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Encargado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crear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la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página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a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partir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del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lenguaje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HTML,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dando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orden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y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configurando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todo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para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su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buen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funcionamiento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atendiendo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las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indicaciones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del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líder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del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proyecto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y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diseñadora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 la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misma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.)</a:t>
            </a:r>
          </a:p>
          <a:p>
            <a:pPr marL="692932" lvl="1" indent="-346466" algn="just">
              <a:lnSpc>
                <a:spcPts val="4493"/>
              </a:lnSpc>
              <a:buFont typeface="Arial"/>
              <a:buChar char="•"/>
            </a:pPr>
            <a:endParaRPr lang="en-US" sz="3209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692932" lvl="1" indent="-346466" algn="just">
              <a:lnSpc>
                <a:spcPts val="4493"/>
              </a:lnSpc>
              <a:buFont typeface="Arial"/>
              <a:buChar char="•"/>
            </a:pPr>
            <a:r>
              <a:rPr lang="en-US" sz="3209" b="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Testers: 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Grupo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general (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Encargados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comprobar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el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código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y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funcionamiento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 la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página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mediante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pruebas</a:t>
            </a:r>
            <a:r>
              <a:rPr lang="en-US" sz="320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 software.)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839055" y="2637453"/>
            <a:ext cx="5156842" cy="727196"/>
            <a:chOff x="0" y="0"/>
            <a:chExt cx="1358181" cy="1915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8181" cy="191525"/>
            </a:xfrm>
            <a:custGeom>
              <a:avLst/>
              <a:gdLst/>
              <a:ahLst/>
              <a:cxnLst/>
              <a:rect l="l" t="t" r="r" b="b"/>
              <a:pathLst>
                <a:path w="1358181" h="191525">
                  <a:moveTo>
                    <a:pt x="0" y="0"/>
                  </a:moveTo>
                  <a:lnTo>
                    <a:pt x="1358181" y="0"/>
                  </a:lnTo>
                  <a:lnTo>
                    <a:pt x="1358181" y="191525"/>
                  </a:lnTo>
                  <a:lnTo>
                    <a:pt x="0" y="1915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1358181" cy="315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030"/>
                </a:lnSpc>
                <a:spcBef>
                  <a:spcPct val="0"/>
                </a:spcBef>
              </a:pPr>
              <a:r>
                <a:rPr lang="en-US" sz="2488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COLORES Y TIPOGRAFIA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872725" y="3593537"/>
            <a:ext cx="8105145" cy="149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24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-Verde, </a:t>
            </a:r>
            <a:r>
              <a:rPr lang="en-US" sz="2451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blanco</a:t>
            </a:r>
            <a:r>
              <a:rPr lang="en-US" sz="24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</a:t>
            </a:r>
            <a:r>
              <a:rPr lang="en-US" sz="2451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amarillo</a:t>
            </a:r>
            <a:r>
              <a:rPr lang="en-US" sz="24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rojo.</a:t>
            </a:r>
          </a:p>
          <a:p>
            <a:pPr algn="l">
              <a:lnSpc>
                <a:spcPts val="3971"/>
              </a:lnSpc>
            </a:pPr>
            <a:r>
              <a:rPr lang="en-US" sz="24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</a:t>
            </a:r>
            <a:r>
              <a:rPr lang="en-US" sz="2451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Tipografia</a:t>
            </a:r>
            <a:r>
              <a:rPr lang="en-US" sz="24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51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variada</a:t>
            </a:r>
            <a:r>
              <a:rPr lang="en-US" sz="24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  <a:p>
            <a:pPr algn="l">
              <a:lnSpc>
                <a:spcPts val="3971"/>
              </a:lnSpc>
            </a:pPr>
            <a:endParaRPr lang="en-US" sz="2451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562469" y="4895689"/>
            <a:ext cx="5156842" cy="680410"/>
            <a:chOff x="0" y="0"/>
            <a:chExt cx="1358181" cy="1792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8181" cy="179203"/>
            </a:xfrm>
            <a:custGeom>
              <a:avLst/>
              <a:gdLst/>
              <a:ahLst/>
              <a:cxnLst/>
              <a:rect l="l" t="t" r="r" b="b"/>
              <a:pathLst>
                <a:path w="1358181" h="179203">
                  <a:moveTo>
                    <a:pt x="0" y="0"/>
                  </a:moveTo>
                  <a:lnTo>
                    <a:pt x="1358181" y="0"/>
                  </a:lnTo>
                  <a:lnTo>
                    <a:pt x="1358181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358181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CONTENIDO DE LA PÁGINA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548719" y="1076919"/>
            <a:ext cx="6920791" cy="618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3"/>
              </a:lnSpc>
            </a:pPr>
            <a:r>
              <a:rPr lang="en-US" sz="33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D. BOCETO Y WIREFRAME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2548716" y="1686186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9">
            <a:extLst>
              <a:ext uri="{FF2B5EF4-FFF2-40B4-BE49-F238E27FC236}">
                <a16:creationId xmlns:a16="http://schemas.microsoft.com/office/drawing/2014/main" id="{43344586-68B3-1590-7CEA-44E2B735CD2A}"/>
              </a:ext>
            </a:extLst>
          </p:cNvPr>
          <p:cNvGrpSpPr/>
          <p:nvPr/>
        </p:nvGrpSpPr>
        <p:grpSpPr>
          <a:xfrm>
            <a:off x="9771966" y="5933744"/>
            <a:ext cx="2809894" cy="680410"/>
            <a:chOff x="0" y="0"/>
            <a:chExt cx="1358181" cy="179203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BF1D293-E0B5-5250-610B-001E20BD43FA}"/>
                </a:ext>
              </a:extLst>
            </p:cNvPr>
            <p:cNvSpPr/>
            <p:nvPr/>
          </p:nvSpPr>
          <p:spPr>
            <a:xfrm>
              <a:off x="0" y="0"/>
              <a:ext cx="1358181" cy="179203"/>
            </a:xfrm>
            <a:custGeom>
              <a:avLst/>
              <a:gdLst/>
              <a:ahLst/>
              <a:cxnLst/>
              <a:rect l="l" t="t" r="r" b="b"/>
              <a:pathLst>
                <a:path w="1358181" h="179203">
                  <a:moveTo>
                    <a:pt x="0" y="0"/>
                  </a:moveTo>
                  <a:lnTo>
                    <a:pt x="1358181" y="0"/>
                  </a:lnTo>
                  <a:lnTo>
                    <a:pt x="1358181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67315EBE-4B85-27C3-D8CC-A3639750F494}"/>
                </a:ext>
              </a:extLst>
            </p:cNvPr>
            <p:cNvSpPr txBox="1"/>
            <p:nvPr/>
          </p:nvSpPr>
          <p:spPr>
            <a:xfrm>
              <a:off x="0" y="-104775"/>
              <a:ext cx="1358181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PÁGINA PRINCIPAL</a:t>
              </a:r>
            </a:p>
          </p:txBody>
        </p:sp>
      </p:grpSp>
      <p:grpSp>
        <p:nvGrpSpPr>
          <p:cNvPr id="19" name="Group 9">
            <a:extLst>
              <a:ext uri="{FF2B5EF4-FFF2-40B4-BE49-F238E27FC236}">
                <a16:creationId xmlns:a16="http://schemas.microsoft.com/office/drawing/2014/main" id="{C4D7076E-D122-7C2E-B938-36C2D9596FFA}"/>
              </a:ext>
            </a:extLst>
          </p:cNvPr>
          <p:cNvGrpSpPr/>
          <p:nvPr/>
        </p:nvGrpSpPr>
        <p:grpSpPr>
          <a:xfrm>
            <a:off x="11725294" y="6861336"/>
            <a:ext cx="2809894" cy="680410"/>
            <a:chOff x="0" y="0"/>
            <a:chExt cx="1358181" cy="179203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70C0DA-AE5C-0D08-5138-ADE15BF8E36F}"/>
                </a:ext>
              </a:extLst>
            </p:cNvPr>
            <p:cNvSpPr/>
            <p:nvPr/>
          </p:nvSpPr>
          <p:spPr>
            <a:xfrm>
              <a:off x="0" y="0"/>
              <a:ext cx="1358181" cy="179203"/>
            </a:xfrm>
            <a:custGeom>
              <a:avLst/>
              <a:gdLst/>
              <a:ahLst/>
              <a:cxnLst/>
              <a:rect l="l" t="t" r="r" b="b"/>
              <a:pathLst>
                <a:path w="1358181" h="179203">
                  <a:moveTo>
                    <a:pt x="0" y="0"/>
                  </a:moveTo>
                  <a:lnTo>
                    <a:pt x="1358181" y="0"/>
                  </a:lnTo>
                  <a:lnTo>
                    <a:pt x="1358181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9A246808-8165-97B7-733C-AEE93628695A}"/>
                </a:ext>
              </a:extLst>
            </p:cNvPr>
            <p:cNvSpPr txBox="1"/>
            <p:nvPr/>
          </p:nvSpPr>
          <p:spPr>
            <a:xfrm>
              <a:off x="0" y="-104775"/>
              <a:ext cx="1358181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MISIÓN - VISIÓN</a:t>
              </a:r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3115D265-1B29-065A-2DC5-0123637C3BDC}"/>
              </a:ext>
            </a:extLst>
          </p:cNvPr>
          <p:cNvGrpSpPr/>
          <p:nvPr/>
        </p:nvGrpSpPr>
        <p:grpSpPr>
          <a:xfrm>
            <a:off x="12573000" y="7795886"/>
            <a:ext cx="2809894" cy="680410"/>
            <a:chOff x="0" y="0"/>
            <a:chExt cx="1358181" cy="179203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01AA6A0-4A3C-BF09-EEF1-1F8E43DCB922}"/>
                </a:ext>
              </a:extLst>
            </p:cNvPr>
            <p:cNvSpPr/>
            <p:nvPr/>
          </p:nvSpPr>
          <p:spPr>
            <a:xfrm>
              <a:off x="0" y="0"/>
              <a:ext cx="1358181" cy="179203"/>
            </a:xfrm>
            <a:custGeom>
              <a:avLst/>
              <a:gdLst/>
              <a:ahLst/>
              <a:cxnLst/>
              <a:rect l="l" t="t" r="r" b="b"/>
              <a:pathLst>
                <a:path w="1358181" h="179203">
                  <a:moveTo>
                    <a:pt x="0" y="0"/>
                  </a:moveTo>
                  <a:lnTo>
                    <a:pt x="1358181" y="0"/>
                  </a:lnTo>
                  <a:lnTo>
                    <a:pt x="1358181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5B906339-AC8F-4FF5-827E-4F66D5E283DC}"/>
                </a:ext>
              </a:extLst>
            </p:cNvPr>
            <p:cNvSpPr txBox="1"/>
            <p:nvPr/>
          </p:nvSpPr>
          <p:spPr>
            <a:xfrm>
              <a:off x="0" y="-104775"/>
              <a:ext cx="1358181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SITIOS TURISTICOS</a:t>
              </a:r>
            </a:p>
          </p:txBody>
        </p:sp>
      </p:grpSp>
      <p:grpSp>
        <p:nvGrpSpPr>
          <p:cNvPr id="25" name="Group 9">
            <a:extLst>
              <a:ext uri="{FF2B5EF4-FFF2-40B4-BE49-F238E27FC236}">
                <a16:creationId xmlns:a16="http://schemas.microsoft.com/office/drawing/2014/main" id="{B5CC9ECC-2D6B-E9E5-67F9-F2D13B466158}"/>
              </a:ext>
            </a:extLst>
          </p:cNvPr>
          <p:cNvGrpSpPr/>
          <p:nvPr/>
        </p:nvGrpSpPr>
        <p:grpSpPr>
          <a:xfrm>
            <a:off x="13325573" y="8763650"/>
            <a:ext cx="2809894" cy="680410"/>
            <a:chOff x="0" y="0"/>
            <a:chExt cx="1358181" cy="179203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1F89D29A-A31A-8976-3284-8C85CF1E7F2E}"/>
                </a:ext>
              </a:extLst>
            </p:cNvPr>
            <p:cNvSpPr/>
            <p:nvPr/>
          </p:nvSpPr>
          <p:spPr>
            <a:xfrm>
              <a:off x="0" y="0"/>
              <a:ext cx="1358181" cy="179203"/>
            </a:xfrm>
            <a:custGeom>
              <a:avLst/>
              <a:gdLst/>
              <a:ahLst/>
              <a:cxnLst/>
              <a:rect l="l" t="t" r="r" b="b"/>
              <a:pathLst>
                <a:path w="1358181" h="179203">
                  <a:moveTo>
                    <a:pt x="0" y="0"/>
                  </a:moveTo>
                  <a:lnTo>
                    <a:pt x="1358181" y="0"/>
                  </a:lnTo>
                  <a:lnTo>
                    <a:pt x="1358181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9BBE43ED-A135-B5D1-4EC7-EA7B8388E5ED}"/>
                </a:ext>
              </a:extLst>
            </p:cNvPr>
            <p:cNvSpPr txBox="1"/>
            <p:nvPr/>
          </p:nvSpPr>
          <p:spPr>
            <a:xfrm>
              <a:off x="0" y="-104775"/>
              <a:ext cx="1358181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PUEBLOS</a:t>
              </a:r>
            </a:p>
          </p:txBody>
        </p:sp>
      </p:grpSp>
      <p:pic>
        <p:nvPicPr>
          <p:cNvPr id="29" name="Gráfico 28" descr="Bombilla">
            <a:extLst>
              <a:ext uri="{FF2B5EF4-FFF2-40B4-BE49-F238E27FC236}">
                <a16:creationId xmlns:a16="http://schemas.microsoft.com/office/drawing/2014/main" id="{7A3B737D-9E81-70CD-A197-0FE27CFDE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4423" y="6744341"/>
            <a:ext cx="695306" cy="695306"/>
          </a:xfrm>
          <a:prstGeom prst="rect">
            <a:avLst/>
          </a:prstGeom>
        </p:spPr>
      </p:pic>
      <p:pic>
        <p:nvPicPr>
          <p:cNvPr id="30" name="Gráfico 29" descr="Bombilla">
            <a:extLst>
              <a:ext uri="{FF2B5EF4-FFF2-40B4-BE49-F238E27FC236}">
                <a16:creationId xmlns:a16="http://schemas.microsoft.com/office/drawing/2014/main" id="{A8BED6B1-AB57-5E0C-BD96-AF2B575D3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92679" y="7840425"/>
            <a:ext cx="695306" cy="695306"/>
          </a:xfrm>
          <a:prstGeom prst="rect">
            <a:avLst/>
          </a:prstGeom>
        </p:spPr>
      </p:pic>
      <p:pic>
        <p:nvPicPr>
          <p:cNvPr id="31" name="Gráfico 30" descr="Bombilla">
            <a:extLst>
              <a:ext uri="{FF2B5EF4-FFF2-40B4-BE49-F238E27FC236}">
                <a16:creationId xmlns:a16="http://schemas.microsoft.com/office/drawing/2014/main" id="{FEE7AAD6-3DA9-D400-758E-71F20247D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11473" y="8904946"/>
            <a:ext cx="695306" cy="6953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48719" y="1076919"/>
            <a:ext cx="9719481" cy="573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43"/>
              </a:lnSpc>
            </a:pPr>
            <a:r>
              <a:rPr lang="en-US" sz="3388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D. BOCETO Y WIREFRAME – PAGINA PRINCIPAL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2548716" y="1650666"/>
            <a:ext cx="9414684" cy="5457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9">
            <a:extLst>
              <a:ext uri="{FF2B5EF4-FFF2-40B4-BE49-F238E27FC236}">
                <a16:creationId xmlns:a16="http://schemas.microsoft.com/office/drawing/2014/main" id="{3DF684B2-F600-5A29-23F3-4DB1D33CEAA5}"/>
              </a:ext>
            </a:extLst>
          </p:cNvPr>
          <p:cNvGrpSpPr/>
          <p:nvPr/>
        </p:nvGrpSpPr>
        <p:grpSpPr>
          <a:xfrm>
            <a:off x="9387568" y="3417975"/>
            <a:ext cx="3490232" cy="887325"/>
            <a:chOff x="0" y="0"/>
            <a:chExt cx="1358181" cy="179203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29B5ED9-4F15-3CA8-C401-1D8262C8AC4F}"/>
                </a:ext>
              </a:extLst>
            </p:cNvPr>
            <p:cNvSpPr/>
            <p:nvPr/>
          </p:nvSpPr>
          <p:spPr>
            <a:xfrm>
              <a:off x="0" y="0"/>
              <a:ext cx="1358181" cy="179203"/>
            </a:xfrm>
            <a:custGeom>
              <a:avLst/>
              <a:gdLst/>
              <a:ahLst/>
              <a:cxnLst/>
              <a:rect l="l" t="t" r="r" b="b"/>
              <a:pathLst>
                <a:path w="1358181" h="179203">
                  <a:moveTo>
                    <a:pt x="0" y="0"/>
                  </a:moveTo>
                  <a:lnTo>
                    <a:pt x="1358181" y="0"/>
                  </a:lnTo>
                  <a:lnTo>
                    <a:pt x="1358181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DC107D83-E87F-FF47-FE46-D51E70795F86}"/>
                </a:ext>
              </a:extLst>
            </p:cNvPr>
            <p:cNvSpPr txBox="1"/>
            <p:nvPr/>
          </p:nvSpPr>
          <p:spPr>
            <a:xfrm>
              <a:off x="0" y="-104775"/>
              <a:ext cx="1358181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endParaRPr lang="en-US" sz="2288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PÁGINA PRINCIPAL</a:t>
              </a:r>
            </a:p>
          </p:txBody>
        </p:sp>
      </p:grpSp>
      <p:sp>
        <p:nvSpPr>
          <p:cNvPr id="14" name="TextBox 12">
            <a:extLst>
              <a:ext uri="{FF2B5EF4-FFF2-40B4-BE49-F238E27FC236}">
                <a16:creationId xmlns:a16="http://schemas.microsoft.com/office/drawing/2014/main" id="{69D71845-B313-47D5-FA82-AB29B1E51C7B}"/>
              </a:ext>
            </a:extLst>
          </p:cNvPr>
          <p:cNvSpPr txBox="1"/>
          <p:nvPr/>
        </p:nvSpPr>
        <p:spPr>
          <a:xfrm>
            <a:off x="9144000" y="4750978"/>
            <a:ext cx="7543800" cy="3849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94083" lvl="1" indent="-297042" algn="l">
              <a:lnSpc>
                <a:spcPts val="4457"/>
              </a:lnSpc>
              <a:buFont typeface="Arial"/>
              <a:buChar char="•"/>
            </a:pPr>
            <a:r>
              <a:rPr lang="en-US" sz="27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 Logo.</a:t>
            </a:r>
          </a:p>
          <a:p>
            <a:pPr marL="594083" lvl="1" indent="-297042" algn="l">
              <a:lnSpc>
                <a:spcPts val="4457"/>
              </a:lnSpc>
              <a:buFont typeface="Arial"/>
              <a:buChar char="•"/>
            </a:pPr>
            <a:r>
              <a:rPr lang="en-US" sz="27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 Menu </a:t>
            </a:r>
            <a:r>
              <a:rPr lang="en-US" sz="2751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desplegable</a:t>
            </a:r>
            <a:r>
              <a:rPr lang="en-US" sz="27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  <a:p>
            <a:pPr marL="594083" lvl="1" indent="-297042" algn="l">
              <a:lnSpc>
                <a:spcPts val="4457"/>
              </a:lnSpc>
              <a:buFont typeface="Arial"/>
              <a:buChar char="•"/>
            </a:pPr>
            <a:r>
              <a:rPr lang="en-US" sz="27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 </a:t>
            </a:r>
            <a:r>
              <a:rPr lang="en-US" sz="2751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Carrusel</a:t>
            </a:r>
            <a:r>
              <a:rPr lang="en-US" sz="27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751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fotos</a:t>
            </a:r>
            <a:r>
              <a:rPr lang="en-US" sz="27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  <a:p>
            <a:pPr marL="594083" lvl="1" indent="-297042" algn="l">
              <a:lnSpc>
                <a:spcPts val="4457"/>
              </a:lnSpc>
              <a:buFont typeface="Arial"/>
              <a:buChar char="•"/>
            </a:pPr>
            <a:r>
              <a:rPr lang="en-US" sz="27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 </a:t>
            </a:r>
            <a:r>
              <a:rPr lang="en-US" sz="2751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Información</a:t>
            </a:r>
            <a:r>
              <a:rPr lang="en-US" sz="27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breve.</a:t>
            </a:r>
          </a:p>
          <a:p>
            <a:pPr marL="594083" lvl="1" indent="-297042" algn="l">
              <a:lnSpc>
                <a:spcPts val="4457"/>
              </a:lnSpc>
              <a:buFont typeface="Arial"/>
              <a:buChar char="•"/>
            </a:pPr>
            <a:r>
              <a:rPr lang="en-US" sz="27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 </a:t>
            </a:r>
            <a:r>
              <a:rPr lang="en-US" sz="2751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Formulario</a:t>
            </a:r>
            <a:r>
              <a:rPr lang="en-US" sz="27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751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contacto</a:t>
            </a:r>
            <a:r>
              <a:rPr lang="en-US" sz="27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  <a:p>
            <a:pPr marL="594083" lvl="1" indent="-297042" algn="l">
              <a:lnSpc>
                <a:spcPts val="4457"/>
              </a:lnSpc>
              <a:buFont typeface="Arial"/>
              <a:buChar char="•"/>
            </a:pPr>
            <a:endParaRPr lang="en-US" sz="2751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2999"/>
              </a:lnSpc>
            </a:pPr>
            <a:endParaRPr lang="en-US" sz="2751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224306" y="3114026"/>
            <a:ext cx="5156842" cy="727196"/>
            <a:chOff x="0" y="0"/>
            <a:chExt cx="1358181" cy="1915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8181" cy="191525"/>
            </a:xfrm>
            <a:custGeom>
              <a:avLst/>
              <a:gdLst/>
              <a:ahLst/>
              <a:cxnLst/>
              <a:rect l="l" t="t" r="r" b="b"/>
              <a:pathLst>
                <a:path w="1358181" h="191525">
                  <a:moveTo>
                    <a:pt x="0" y="0"/>
                  </a:moveTo>
                  <a:lnTo>
                    <a:pt x="1358181" y="0"/>
                  </a:lnTo>
                  <a:lnTo>
                    <a:pt x="1358181" y="191525"/>
                  </a:lnTo>
                  <a:lnTo>
                    <a:pt x="0" y="1915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1358181" cy="315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030"/>
                </a:lnSpc>
                <a:spcBef>
                  <a:spcPct val="0"/>
                </a:spcBef>
              </a:pPr>
              <a:r>
                <a:rPr lang="en-US" sz="24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PUEBLOS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915400" y="4311370"/>
            <a:ext cx="8105145" cy="3037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24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</a:t>
            </a:r>
            <a:r>
              <a:rPr lang="en-US" sz="2451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Barichara</a:t>
            </a:r>
            <a:endParaRPr lang="en-US" sz="2451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3971"/>
              </a:lnSpc>
            </a:pPr>
            <a:r>
              <a:rPr lang="en-US" sz="24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-San Gil</a:t>
            </a:r>
          </a:p>
          <a:p>
            <a:pPr algn="l">
              <a:lnSpc>
                <a:spcPts val="3971"/>
              </a:lnSpc>
            </a:pPr>
            <a:r>
              <a:rPr lang="en-US" sz="24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-Vélez</a:t>
            </a:r>
          </a:p>
          <a:p>
            <a:pPr algn="l">
              <a:lnSpc>
                <a:spcPts val="3971"/>
              </a:lnSpc>
            </a:pPr>
            <a:r>
              <a:rPr lang="en-US" sz="24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</a:t>
            </a:r>
            <a:r>
              <a:rPr lang="en-US" sz="2451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Guavatá</a:t>
            </a:r>
            <a:endParaRPr lang="en-US" sz="2451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3971"/>
              </a:lnSpc>
            </a:pPr>
            <a:r>
              <a:rPr lang="en-US" sz="245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</a:t>
            </a:r>
            <a:r>
              <a:rPr lang="en-US" sz="2451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Charalá</a:t>
            </a:r>
            <a:endParaRPr lang="en-US" sz="2451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3971"/>
              </a:lnSpc>
            </a:pPr>
            <a:endParaRPr lang="en-US" sz="2451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48719" y="1076919"/>
            <a:ext cx="7433481" cy="573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43"/>
              </a:lnSpc>
            </a:pPr>
            <a:r>
              <a:rPr lang="en-US" sz="3388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D. BOCETO Y WIREFRAME – PUEBLOS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2548715" y="1650666"/>
            <a:ext cx="7433481" cy="5457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4CCA4-C82A-0512-7B47-10C56EECA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57F46F1-7BEA-57C5-E6F2-CCA6D50EBD05}"/>
              </a:ext>
            </a:extLst>
          </p:cNvPr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3767888-3749-EE96-9941-9CD7FDCF837D}"/>
              </a:ext>
            </a:extLst>
          </p:cNvPr>
          <p:cNvGrpSpPr/>
          <p:nvPr/>
        </p:nvGrpSpPr>
        <p:grpSpPr>
          <a:xfrm>
            <a:off x="6927249" y="2882134"/>
            <a:ext cx="5290469" cy="1197344"/>
            <a:chOff x="0" y="-123825"/>
            <a:chExt cx="1393375" cy="3153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8ED2574-7005-7EDB-63C8-1F87F8FB087A}"/>
                </a:ext>
              </a:extLst>
            </p:cNvPr>
            <p:cNvSpPr/>
            <p:nvPr/>
          </p:nvSpPr>
          <p:spPr>
            <a:xfrm>
              <a:off x="35194" y="-34682"/>
              <a:ext cx="1358181" cy="191525"/>
            </a:xfrm>
            <a:custGeom>
              <a:avLst/>
              <a:gdLst/>
              <a:ahLst/>
              <a:cxnLst/>
              <a:rect l="l" t="t" r="r" b="b"/>
              <a:pathLst>
                <a:path w="1358181" h="191525">
                  <a:moveTo>
                    <a:pt x="0" y="0"/>
                  </a:moveTo>
                  <a:lnTo>
                    <a:pt x="1358181" y="0"/>
                  </a:lnTo>
                  <a:lnTo>
                    <a:pt x="1358181" y="191525"/>
                  </a:lnTo>
                  <a:lnTo>
                    <a:pt x="0" y="1915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8E8664A-0B42-E143-E71B-99511E403DBD}"/>
                </a:ext>
              </a:extLst>
            </p:cNvPr>
            <p:cNvSpPr txBox="1"/>
            <p:nvPr/>
          </p:nvSpPr>
          <p:spPr>
            <a:xfrm>
              <a:off x="0" y="-123825"/>
              <a:ext cx="1358181" cy="315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030"/>
                </a:lnSpc>
                <a:spcBef>
                  <a:spcPct val="0"/>
                </a:spcBef>
              </a:pPr>
              <a:r>
                <a:rPr lang="en-US" sz="2488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MUSEOS</a:t>
              </a: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A9B88EB2-52A1-CD4E-D87B-BD660F6D043B}"/>
              </a:ext>
            </a:extLst>
          </p:cNvPr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D33CDCF-CA88-9C1C-F08C-757F5D7A22FD}"/>
              </a:ext>
            </a:extLst>
          </p:cNvPr>
          <p:cNvSpPr txBox="1"/>
          <p:nvPr/>
        </p:nvSpPr>
        <p:spPr>
          <a:xfrm>
            <a:off x="7454146" y="4018115"/>
            <a:ext cx="9989868" cy="304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5"/>
              </a:lnSpc>
            </a:pPr>
            <a:r>
              <a:rPr lang="en-US" sz="302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-Museo real de Vélez</a:t>
            </a:r>
          </a:p>
          <a:p>
            <a:pPr algn="l">
              <a:lnSpc>
                <a:spcPts val="4895"/>
              </a:lnSpc>
            </a:pPr>
            <a:r>
              <a:rPr lang="en-US" sz="302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-Museo </a:t>
            </a:r>
            <a:r>
              <a:rPr lang="en-US" sz="3021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Arqueológico</a:t>
            </a:r>
            <a:r>
              <a:rPr lang="en-US" sz="302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regional </a:t>
            </a:r>
            <a:r>
              <a:rPr lang="en-US" sz="3021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guane</a:t>
            </a:r>
            <a:endParaRPr lang="en-US" sz="3021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4895"/>
              </a:lnSpc>
            </a:pPr>
            <a:r>
              <a:rPr lang="en-US" sz="302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-La casa del </a:t>
            </a:r>
            <a:r>
              <a:rPr lang="en-US" sz="3021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quijote</a:t>
            </a:r>
            <a:r>
              <a:rPr lang="en-US" sz="302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(</a:t>
            </a:r>
            <a:r>
              <a:rPr lang="en-US" sz="3021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Zapatoca</a:t>
            </a:r>
            <a:r>
              <a:rPr lang="en-US" sz="302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)</a:t>
            </a:r>
          </a:p>
          <a:p>
            <a:pPr algn="l">
              <a:lnSpc>
                <a:spcPts val="4895"/>
              </a:lnSpc>
            </a:pPr>
            <a:r>
              <a:rPr lang="en-US" sz="302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-Museo de </a:t>
            </a:r>
            <a:r>
              <a:rPr lang="en-US" sz="3021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arte</a:t>
            </a:r>
            <a:r>
              <a:rPr lang="en-US" sz="302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3021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moderno</a:t>
            </a:r>
            <a:r>
              <a:rPr lang="en-US" sz="3021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(Bucaramanga)</a:t>
            </a:r>
          </a:p>
          <a:p>
            <a:pPr algn="l">
              <a:lnSpc>
                <a:spcPts val="4895"/>
              </a:lnSpc>
            </a:pPr>
            <a:endParaRPr lang="en-US" sz="3021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1C6EE07-DC02-4E3C-B1DB-56C3E2CD3B48}"/>
              </a:ext>
            </a:extLst>
          </p:cNvPr>
          <p:cNvSpPr txBox="1"/>
          <p:nvPr/>
        </p:nvSpPr>
        <p:spPr>
          <a:xfrm>
            <a:off x="2548719" y="1076919"/>
            <a:ext cx="9567081" cy="573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43"/>
              </a:lnSpc>
            </a:pPr>
            <a:r>
              <a:rPr lang="en-US" sz="3388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D. BOCETO Y WIREFRAME  - ATRACCIONES</a:t>
            </a: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6ADCAD0E-8933-B1FC-D9F7-025AB46DC2EB}"/>
              </a:ext>
            </a:extLst>
          </p:cNvPr>
          <p:cNvSpPr/>
          <p:nvPr/>
        </p:nvSpPr>
        <p:spPr>
          <a:xfrm flipV="1">
            <a:off x="2548716" y="1617664"/>
            <a:ext cx="9338484" cy="8757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9"/>
          <p:cNvGrpSpPr/>
          <p:nvPr/>
        </p:nvGrpSpPr>
        <p:grpSpPr>
          <a:xfrm>
            <a:off x="7937368" y="6323683"/>
            <a:ext cx="5321998" cy="1078227"/>
            <a:chOff x="0" y="-104775"/>
            <a:chExt cx="1401679" cy="283978"/>
          </a:xfrm>
        </p:grpSpPr>
        <p:sp>
          <p:nvSpPr>
            <p:cNvPr id="16" name="Freeform 10"/>
            <p:cNvSpPr/>
            <p:nvPr/>
          </p:nvSpPr>
          <p:spPr>
            <a:xfrm>
              <a:off x="43498" y="-53791"/>
              <a:ext cx="1358181" cy="179203"/>
            </a:xfrm>
            <a:custGeom>
              <a:avLst/>
              <a:gdLst/>
              <a:ahLst/>
              <a:cxnLst/>
              <a:rect l="l" t="t" r="r" b="b"/>
              <a:pathLst>
                <a:path w="1358181" h="179203">
                  <a:moveTo>
                    <a:pt x="0" y="0"/>
                  </a:moveTo>
                  <a:lnTo>
                    <a:pt x="1358181" y="0"/>
                  </a:lnTo>
                  <a:lnTo>
                    <a:pt x="1358181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1"/>
            <p:cNvSpPr txBox="1"/>
            <p:nvPr/>
          </p:nvSpPr>
          <p:spPr>
            <a:xfrm>
              <a:off x="0" y="-104775"/>
              <a:ext cx="1358181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CUEVAS</a:t>
              </a:r>
            </a:p>
          </p:txBody>
        </p:sp>
      </p:grpSp>
      <p:sp>
        <p:nvSpPr>
          <p:cNvPr id="18" name="TextBox 12"/>
          <p:cNvSpPr txBox="1"/>
          <p:nvPr/>
        </p:nvSpPr>
        <p:spPr>
          <a:xfrm>
            <a:off x="9370897" y="7333643"/>
            <a:ext cx="7845789" cy="258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5073" lvl="1" indent="-287537" algn="l">
              <a:lnSpc>
                <a:spcPts val="4315"/>
              </a:lnSpc>
              <a:buFont typeface="Arial"/>
              <a:buChar char="•"/>
            </a:pPr>
            <a:r>
              <a:rPr lang="en-US" sz="2663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-Cueva del nitro</a:t>
            </a:r>
          </a:p>
          <a:p>
            <a:pPr marL="575073" lvl="1" indent="-287537" algn="l">
              <a:lnSpc>
                <a:spcPts val="4315"/>
              </a:lnSpc>
              <a:buFont typeface="Arial"/>
              <a:buChar char="•"/>
            </a:pPr>
            <a:r>
              <a:rPr lang="en-US" sz="2663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-Cueva del </a:t>
            </a:r>
            <a:r>
              <a:rPr lang="en-US" sz="2663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indio</a:t>
            </a:r>
            <a:endParaRPr lang="en-US" sz="2663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575073" lvl="1" indent="-287537" algn="l">
              <a:lnSpc>
                <a:spcPts val="4315"/>
              </a:lnSpc>
              <a:buFont typeface="Arial"/>
              <a:buChar char="•"/>
            </a:pPr>
            <a:r>
              <a:rPr lang="en-US" sz="2663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-Cueva de </a:t>
            </a:r>
            <a:r>
              <a:rPr lang="en-US" sz="2663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los</a:t>
            </a:r>
            <a:r>
              <a:rPr lang="en-US" sz="2663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663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aviones</a:t>
            </a:r>
            <a:endParaRPr lang="en-US" sz="2663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575073" lvl="1" indent="-287537" algn="l">
              <a:lnSpc>
                <a:spcPts val="4315"/>
              </a:lnSpc>
              <a:buFont typeface="Arial"/>
              <a:buChar char="•"/>
            </a:pPr>
            <a:r>
              <a:rPr lang="en-US" sz="2663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-Cueva de la </a:t>
            </a:r>
            <a:r>
              <a:rPr lang="en-US" sz="2663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vaca</a:t>
            </a:r>
            <a:endParaRPr lang="en-US" sz="2663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2903"/>
              </a:lnSpc>
            </a:pPr>
            <a:endParaRPr lang="en-US" sz="2663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1" name="Group 9">
            <a:extLst>
              <a:ext uri="{FF2B5EF4-FFF2-40B4-BE49-F238E27FC236}">
                <a16:creationId xmlns:a16="http://schemas.microsoft.com/office/drawing/2014/main" id="{031EC439-DB9C-B6CF-FCE4-1D0D24AF4FF8}"/>
              </a:ext>
            </a:extLst>
          </p:cNvPr>
          <p:cNvGrpSpPr/>
          <p:nvPr/>
        </p:nvGrpSpPr>
        <p:grpSpPr>
          <a:xfrm>
            <a:off x="5337565" y="1977172"/>
            <a:ext cx="7563136" cy="1078227"/>
            <a:chOff x="-6716" y="-14141"/>
            <a:chExt cx="1364897" cy="283978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68DE3A45-8F1D-C693-D430-EF198C856358}"/>
                </a:ext>
              </a:extLst>
            </p:cNvPr>
            <p:cNvSpPr/>
            <p:nvPr/>
          </p:nvSpPr>
          <p:spPr>
            <a:xfrm>
              <a:off x="-6716" y="39009"/>
              <a:ext cx="1358181" cy="179203"/>
            </a:xfrm>
            <a:custGeom>
              <a:avLst/>
              <a:gdLst/>
              <a:ahLst/>
              <a:cxnLst/>
              <a:rect l="l" t="t" r="r" b="b"/>
              <a:pathLst>
                <a:path w="1358181" h="179203">
                  <a:moveTo>
                    <a:pt x="0" y="0"/>
                  </a:moveTo>
                  <a:lnTo>
                    <a:pt x="1358181" y="0"/>
                  </a:lnTo>
                  <a:lnTo>
                    <a:pt x="1358181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0044E330-6AC8-6EEE-2D6F-E82758FDF7D3}"/>
                </a:ext>
              </a:extLst>
            </p:cNvPr>
            <p:cNvSpPr txBox="1"/>
            <p:nvPr/>
          </p:nvSpPr>
          <p:spPr>
            <a:xfrm>
              <a:off x="0" y="-14141"/>
              <a:ext cx="1358181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ATRACCIONES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4814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546</Words>
  <Application>Microsoft Office PowerPoint</Application>
  <PresentationFormat>Personalizado</PresentationFormat>
  <Paragraphs>93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Poppins</vt:lpstr>
      <vt:lpstr>Calibri</vt:lpstr>
      <vt:lpstr>Cascadia Code SemiBold</vt:lpstr>
      <vt:lpstr>Arial</vt:lpstr>
      <vt:lpstr>Poppins Light</vt:lpstr>
      <vt:lpstr>Computer Says No</vt:lpstr>
      <vt:lpstr>Copperplate Gothic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inteligencia artificial</dc:title>
  <dc:creator>Inspeccion Policia</dc:creator>
  <cp:lastModifiedBy>Jorge Rivera</cp:lastModifiedBy>
  <cp:revision>19</cp:revision>
  <dcterms:created xsi:type="dcterms:W3CDTF">2006-08-16T00:00:00Z</dcterms:created>
  <dcterms:modified xsi:type="dcterms:W3CDTF">2024-11-16T01:28:21Z</dcterms:modified>
  <dc:identifier>DAGU_BhaRF4</dc:identifier>
</cp:coreProperties>
</file>